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7" r:id="rId2"/>
    <p:sldId id="260" r:id="rId3"/>
    <p:sldId id="268" r:id="rId4"/>
    <p:sldId id="269" r:id="rId5"/>
    <p:sldId id="270" r:id="rId6"/>
    <p:sldId id="271" r:id="rId7"/>
    <p:sldId id="272" r:id="rId8"/>
    <p:sldId id="273" r:id="rId9"/>
    <p:sldId id="274" r:id="rId10"/>
    <p:sldId id="275" r:id="rId11"/>
    <p:sldId id="276" r:id="rId12"/>
    <p:sldId id="277" r:id="rId13"/>
    <p:sldId id="278" r:id="rId14"/>
    <p:sldId id="279" r:id="rId15"/>
    <p:sldId id="281" r:id="rId16"/>
    <p:sldId id="280" r:id="rId17"/>
    <p:sldId id="282" r:id="rId18"/>
    <p:sldId id="283" r:id="rId19"/>
    <p:sldId id="284" r:id="rId20"/>
    <p:sldId id="285" r:id="rId21"/>
    <p:sldId id="286" r:id="rId22"/>
    <p:sldId id="287" r:id="rId23"/>
    <p:sldId id="288" r:id="rId24"/>
    <p:sldId id="289" r:id="rId25"/>
    <p:sldId id="290" r:id="rId26"/>
    <p:sldId id="291" r:id="rId27"/>
    <p:sldId id="261" r:id="rId28"/>
  </p:sldIdLst>
  <p:sldSz cx="9144000" cy="5143500" type="screen16x9"/>
  <p:notesSz cx="6858000" cy="9144000"/>
  <p:embeddedFontLst>
    <p:embeddedFont>
      <p:font typeface="Cricket"/>
      <p:regular r:id="rId30"/>
      <p:bold r:id="rId31"/>
    </p:embeddedFont>
    <p:embeddedFont>
      <p:font typeface="Calibri" pitchFamily="34" charset="0"/>
      <p:regular r:id="rId32"/>
      <p:bold r:id="rId33"/>
      <p:italic r:id="rId34"/>
      <p:boldItalic r:id="rId3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E5E5"/>
    <a:srgbClr val="FFD9D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868" autoAdjust="0"/>
  </p:normalViewPr>
  <p:slideViewPr>
    <p:cSldViewPr>
      <p:cViewPr>
        <p:scale>
          <a:sx n="50" d="100"/>
          <a:sy n="50" d="100"/>
        </p:scale>
        <p:origin x="-1734" y="-30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42E809-69BC-4C90-AC41-4F159B4EB721}" type="datetimeFigureOut">
              <a:rPr lang="ru-RU" smtClean="0"/>
              <a:pPr/>
              <a:t>03.01.2018</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DBFFDF-50CC-4404-A8EF-C0228F735394}" type="slidenum">
              <a:rPr lang="ru-RU" smtClean="0"/>
              <a:pPr/>
              <a:t>‹#›</a:t>
            </a:fld>
            <a:endParaRPr lang="ru-RU"/>
          </a:p>
        </p:txBody>
      </p:sp>
    </p:spTree>
    <p:extLst>
      <p:ext uri="{BB962C8B-B14F-4D97-AF65-F5344CB8AC3E}">
        <p14:creationId xmlns:p14="http://schemas.microsoft.com/office/powerpoint/2010/main" xmlns="" val="3598589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На что смотрят ваши дети?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На что мы взираем, в то и преображаемся. </a:t>
            </a:r>
          </a:p>
          <a:p>
            <a:r>
              <a:rPr lang="ru-RU" sz="1200" kern="1200" dirty="0" smtClean="0">
                <a:solidFill>
                  <a:schemeClr val="tx1"/>
                </a:solidFill>
                <a:effectLst/>
                <a:latin typeface="+mn-lt"/>
                <a:ea typeface="+mn-ea"/>
                <a:cs typeface="+mn-cs"/>
              </a:rPr>
              <a:t>Этот базовый принцип воспитания действует как в положительных примерах, так и в отрицательных. </a:t>
            </a:r>
          </a:p>
          <a:p>
            <a:r>
              <a:rPr lang="ru-RU" sz="1200" kern="1200" dirty="0" smtClean="0">
                <a:solidFill>
                  <a:schemeClr val="tx1"/>
                </a:solidFill>
                <a:effectLst/>
                <a:latin typeface="+mn-lt"/>
                <a:ea typeface="+mn-ea"/>
                <a:cs typeface="+mn-cs"/>
              </a:rPr>
              <a:t>На что сегодня смотрят ваши дети – тем завтра они станут.</a:t>
            </a:r>
          </a:p>
          <a:p>
            <a:endParaRPr lang="ru-RU" dirty="0"/>
          </a:p>
        </p:txBody>
      </p:sp>
      <p:sp>
        <p:nvSpPr>
          <p:cNvPr id="4" name="Номер слайда 3"/>
          <p:cNvSpPr>
            <a:spLocks noGrp="1"/>
          </p:cNvSpPr>
          <p:nvPr>
            <p:ph type="sldNum" sz="quarter" idx="10"/>
          </p:nvPr>
        </p:nvSpPr>
        <p:spPr/>
        <p:txBody>
          <a:bodyPr/>
          <a:lstStyle/>
          <a:p>
            <a:fld id="{4BDBFFDF-50CC-4404-A8EF-C0228F735394}" type="slidenum">
              <a:rPr lang="ru-RU" smtClean="0"/>
              <a:pPr/>
              <a:t>1</a:t>
            </a:fld>
            <a:endParaRPr lang="ru-RU"/>
          </a:p>
        </p:txBody>
      </p:sp>
    </p:spTree>
    <p:extLst>
      <p:ext uri="{BB962C8B-B14F-4D97-AF65-F5344CB8AC3E}">
        <p14:creationId xmlns:p14="http://schemas.microsoft.com/office/powerpoint/2010/main" xmlns="" val="3559776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Знакома ли вам такая ситуация, когда ребенку что-то не нравится, он начинает капризничать, произносить нецензурные слова, кривляться… Конечно, тысячу раз он слышал от мудрых родителей, что так себя вести нельзя, но с каждым днем ребенок становится все более неуправляемым. Возможно, вы замечали, что иногда дети во время игры начинают воспроизводить какие-то странные звуки, выкрикивая не своим голосом выражения об убийстве и насилии.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  Какова причина такого поведения у ребенка, растущего в благополучной семье?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Чтобы увидеть корень проблемы, далеко идти не нужно.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Причина находится рядом…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Возможно, в вашей собственной комнате.</a:t>
            </a:r>
          </a:p>
          <a:p>
            <a:endParaRPr lang="ru-RU" dirty="0"/>
          </a:p>
        </p:txBody>
      </p:sp>
      <p:sp>
        <p:nvSpPr>
          <p:cNvPr id="4" name="Номер слайда 3"/>
          <p:cNvSpPr>
            <a:spLocks noGrp="1"/>
          </p:cNvSpPr>
          <p:nvPr>
            <p:ph type="sldNum" sz="quarter" idx="10"/>
          </p:nvPr>
        </p:nvSpPr>
        <p:spPr/>
        <p:txBody>
          <a:bodyPr/>
          <a:lstStyle/>
          <a:p>
            <a:fld id="{4BDBFFDF-50CC-4404-A8EF-C0228F735394}" type="slidenum">
              <a:rPr lang="ru-RU" smtClean="0"/>
              <a:pPr/>
              <a:t>2</a:t>
            </a:fld>
            <a:endParaRPr lang="ru-RU"/>
          </a:p>
        </p:txBody>
      </p:sp>
    </p:spTree>
    <p:extLst>
      <p:ext uri="{BB962C8B-B14F-4D97-AF65-F5344CB8AC3E}">
        <p14:creationId xmlns:p14="http://schemas.microsoft.com/office/powerpoint/2010/main" xmlns="" val="329919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  Как часто вы, приходя уставшими с работы домой, желаете немного побыть в тишине и спокойно отдохнуть?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Понимая, что сейчас планы на отдых могут нарушиться детскими криками и просьбами, вы вспоминаете о домашней «няне», своего рода палочке-выручалочке – телевизоре.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Пока ребенок с наслаждением смотрит очередной мультипликационный фильм, взрослые не задумываются о том, что таким образом дети привыкают к просмотру мультфильмов и очень скоро их уже невозможно будет оторвать от телевизора.</a:t>
            </a:r>
          </a:p>
          <a:p>
            <a:endParaRPr lang="ru-RU" dirty="0"/>
          </a:p>
        </p:txBody>
      </p:sp>
      <p:sp>
        <p:nvSpPr>
          <p:cNvPr id="4" name="Номер слайда 3"/>
          <p:cNvSpPr>
            <a:spLocks noGrp="1"/>
          </p:cNvSpPr>
          <p:nvPr>
            <p:ph type="sldNum" sz="quarter" idx="10"/>
          </p:nvPr>
        </p:nvSpPr>
        <p:spPr/>
        <p:txBody>
          <a:bodyPr/>
          <a:lstStyle/>
          <a:p>
            <a:fld id="{4BDBFFDF-50CC-4404-A8EF-C0228F735394}" type="slidenum">
              <a:rPr lang="ru-RU" smtClean="0"/>
              <a:pPr/>
              <a:t>3</a:t>
            </a:fld>
            <a:endParaRPr lang="ru-RU"/>
          </a:p>
        </p:txBody>
      </p:sp>
    </p:spTree>
    <p:extLst>
      <p:ext uri="{BB962C8B-B14F-4D97-AF65-F5344CB8AC3E}">
        <p14:creationId xmlns:p14="http://schemas.microsoft.com/office/powerpoint/2010/main" xmlns="" val="329919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 Пассивный просмотр приводит к синдрому гиперстимулирования мозга и ухудшает способность концентрировать внимание.</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Возможно, в последнее время вы замечаете другую проблему – необычайную скованность и замкнутость у малыша. </a:t>
            </a:r>
          </a:p>
          <a:p>
            <a:r>
              <a:rPr lang="ru-RU" sz="1200" kern="1200" dirty="0" smtClean="0">
                <a:solidFill>
                  <a:schemeClr val="tx1"/>
                </a:solidFill>
                <a:effectLst/>
                <a:latin typeface="+mn-lt"/>
                <a:ea typeface="+mn-ea"/>
                <a:cs typeface="+mn-cs"/>
              </a:rPr>
              <a:t>Такие дети зачастую не могут полноценно усваивать на слух информацию в школе, страдают недоразвитием речи и эмоций. </a:t>
            </a:r>
          </a:p>
          <a:p>
            <a:r>
              <a:rPr lang="ru-RU" sz="1200" kern="1200" dirty="0" smtClean="0">
                <a:solidFill>
                  <a:schemeClr val="tx1"/>
                </a:solidFill>
                <a:effectLst/>
                <a:latin typeface="+mn-lt"/>
                <a:ea typeface="+mn-ea"/>
                <a:cs typeface="+mn-cs"/>
              </a:rPr>
              <a:t>Западные ученые установили, что такого рода проблемы есть у детей, которые в раннем детстве «воспитывал» телевизор. </a:t>
            </a:r>
          </a:p>
          <a:p>
            <a:r>
              <a:rPr lang="ru-RU" sz="1200" kern="1200" dirty="0" smtClean="0">
                <a:solidFill>
                  <a:schemeClr val="tx1"/>
                </a:solidFill>
                <a:effectLst/>
                <a:latin typeface="+mn-lt"/>
                <a:ea typeface="+mn-ea"/>
                <a:cs typeface="+mn-cs"/>
              </a:rPr>
              <a:t>Эксперт по речи доктор Салли </a:t>
            </a:r>
            <a:r>
              <a:rPr lang="ru-RU" sz="1200" kern="1200" dirty="0" err="1" smtClean="0">
                <a:solidFill>
                  <a:schemeClr val="tx1"/>
                </a:solidFill>
                <a:effectLst/>
                <a:latin typeface="+mn-lt"/>
                <a:ea typeface="+mn-ea"/>
                <a:cs typeface="+mn-cs"/>
              </a:rPr>
              <a:t>Ворд</a:t>
            </a:r>
            <a:r>
              <a:rPr lang="ru-RU" sz="1200" kern="1200" dirty="0" smtClean="0">
                <a:solidFill>
                  <a:schemeClr val="tx1"/>
                </a:solidFill>
                <a:effectLst/>
                <a:latin typeface="+mn-lt"/>
                <a:ea typeface="+mn-ea"/>
                <a:cs typeface="+mn-cs"/>
              </a:rPr>
              <a:t> (Британия) говорит о том, что за последние 20 лет резко увеличилось количество детей, которые умеют воспринимать только зрительную информацию. </a:t>
            </a:r>
          </a:p>
          <a:p>
            <a:r>
              <a:rPr lang="ru-RU" sz="1200" kern="1200" dirty="0" smtClean="0">
                <a:solidFill>
                  <a:schemeClr val="tx1"/>
                </a:solidFill>
                <a:effectLst/>
                <a:latin typeface="+mn-lt"/>
                <a:ea typeface="+mn-ea"/>
                <a:cs typeface="+mn-cs"/>
              </a:rPr>
              <a:t>Слова проходят мимо них. </a:t>
            </a:r>
          </a:p>
          <a:p>
            <a:r>
              <a:rPr lang="ru-RU" sz="1200" kern="1200" dirty="0" smtClean="0">
                <a:solidFill>
                  <a:schemeClr val="tx1"/>
                </a:solidFill>
                <a:effectLst/>
                <a:latin typeface="+mn-lt"/>
                <a:ea typeface="+mn-ea"/>
                <a:cs typeface="+mn-cs"/>
              </a:rPr>
              <a:t>В школе таким «</a:t>
            </a:r>
            <a:r>
              <a:rPr lang="ru-RU" sz="1200" kern="1200" dirty="0" err="1" smtClean="0">
                <a:solidFill>
                  <a:schemeClr val="tx1"/>
                </a:solidFill>
                <a:effectLst/>
                <a:latin typeface="+mn-lt"/>
                <a:ea typeface="+mn-ea"/>
                <a:cs typeface="+mn-cs"/>
              </a:rPr>
              <a:t>телевоспитанникам</a:t>
            </a:r>
            <a:r>
              <a:rPr lang="ru-RU" sz="1200" kern="1200" dirty="0" smtClean="0">
                <a:solidFill>
                  <a:schemeClr val="tx1"/>
                </a:solidFill>
                <a:effectLst/>
                <a:latin typeface="+mn-lt"/>
                <a:ea typeface="+mn-ea"/>
                <a:cs typeface="+mn-cs"/>
              </a:rPr>
              <a:t>» тяжело внимательно слушать и внимать в то, что им говорит учитель.</a:t>
            </a:r>
          </a:p>
          <a:p>
            <a:endParaRPr lang="ru-RU" dirty="0"/>
          </a:p>
        </p:txBody>
      </p:sp>
      <p:sp>
        <p:nvSpPr>
          <p:cNvPr id="4" name="Номер слайда 3"/>
          <p:cNvSpPr>
            <a:spLocks noGrp="1"/>
          </p:cNvSpPr>
          <p:nvPr>
            <p:ph type="sldNum" sz="quarter" idx="10"/>
          </p:nvPr>
        </p:nvSpPr>
        <p:spPr/>
        <p:txBody>
          <a:bodyPr/>
          <a:lstStyle/>
          <a:p>
            <a:fld id="{4BDBFFDF-50CC-4404-A8EF-C0228F735394}" type="slidenum">
              <a:rPr lang="ru-RU" smtClean="0"/>
              <a:pPr/>
              <a:t>4</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2. Эффект, подобный гипнозу, наступает после 29 секунд просмотра быстро сменяющихся друг друга кадров.</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Всякий раз, включая ребенку телевизор, мы должны отдавать себе отчет в том, что таким образом мы формируем устойчивую привычку. Причем эта привычка действует гипнотически! Ведь экран светится. Его мерцание, которое человек воспринимает помимо своей воли, имеет определенный ритм. А мерцающий свет, ритм и определенным образом подобранные шумы гипнотически воздействуют на психику. В результате маленький человек впадает в состояние, подобное трансу и совершенно некритично, без оценки, воспринимает все, что льется с экрана, притягиваясь к нему. Что ребенок видит с экранов телевизора? Было интересно послушать мнение деток.</a:t>
            </a:r>
          </a:p>
          <a:p>
            <a:r>
              <a:rPr lang="ru-RU" sz="1200" kern="1200" dirty="0" smtClean="0">
                <a:solidFill>
                  <a:schemeClr val="tx1"/>
                </a:solidFill>
                <a:effectLst/>
                <a:latin typeface="+mn-lt"/>
                <a:ea typeface="+mn-ea"/>
                <a:cs typeface="+mn-cs"/>
              </a:rPr>
              <a:t>Никита, 11 лет: «Я очень люблю росомаху! Он очень смелый, сильный и добрый! Чтобы ему было легче сражаться, он использует железные спицы и разрывает врагов до смерти».</a:t>
            </a:r>
          </a:p>
          <a:p>
            <a:r>
              <a:rPr lang="ru-RU" sz="1200" kern="1200" dirty="0" smtClean="0">
                <a:solidFill>
                  <a:schemeClr val="tx1"/>
                </a:solidFill>
                <a:effectLst/>
                <a:latin typeface="+mn-lt"/>
                <a:ea typeface="+mn-ea"/>
                <a:cs typeface="+mn-cs"/>
              </a:rPr>
              <a:t>Света, 9 лет: «Мне нравится мультик про фей </a:t>
            </a:r>
            <a:r>
              <a:rPr lang="ru-RU" sz="1200" kern="1200" dirty="0" err="1" smtClean="0">
                <a:solidFill>
                  <a:schemeClr val="tx1"/>
                </a:solidFill>
                <a:effectLst/>
                <a:latin typeface="+mn-lt"/>
                <a:ea typeface="+mn-ea"/>
                <a:cs typeface="+mn-cs"/>
              </a:rPr>
              <a:t>Винкс</a:t>
            </a:r>
            <a:r>
              <a:rPr lang="ru-RU" sz="1200" kern="1200" dirty="0" smtClean="0">
                <a:solidFill>
                  <a:schemeClr val="tx1"/>
                </a:solidFill>
                <a:effectLst/>
                <a:latin typeface="+mn-lt"/>
                <a:ea typeface="+mn-ea"/>
                <a:cs typeface="+mn-cs"/>
              </a:rPr>
              <a:t>! Влюбляясь в красивых, сильных волшебников, они вместе с помощью магии борются с темными силами, ведьмами и драконами…»</a:t>
            </a:r>
          </a:p>
        </p:txBody>
      </p:sp>
      <p:sp>
        <p:nvSpPr>
          <p:cNvPr id="4" name="Номер слайда 3"/>
          <p:cNvSpPr>
            <a:spLocks noGrp="1"/>
          </p:cNvSpPr>
          <p:nvPr>
            <p:ph type="sldNum" sz="quarter" idx="10"/>
          </p:nvPr>
        </p:nvSpPr>
        <p:spPr/>
        <p:txBody>
          <a:bodyPr/>
          <a:lstStyle/>
          <a:p>
            <a:fld id="{4BDBFFDF-50CC-4404-A8EF-C0228F735394}" type="slidenum">
              <a:rPr lang="ru-RU" smtClean="0"/>
              <a:pPr/>
              <a:t>5</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3. Навязываются стереотипы, формирующие поведение детей в будущем и их отношение в семье.</a:t>
            </a:r>
            <a:endParaRPr lang="ru-RU" sz="1200" kern="1200" dirty="0" smtClean="0">
              <a:solidFill>
                <a:schemeClr val="tx1"/>
              </a:solidFill>
              <a:effectLst/>
              <a:latin typeface="+mn-lt"/>
              <a:ea typeface="+mn-ea"/>
              <a:cs typeface="+mn-cs"/>
            </a:endParaRPr>
          </a:p>
          <a:p>
            <a:r>
              <a:rPr lang="ru-RU" sz="1200" b="1" kern="1200" dirty="0" smtClean="0">
                <a:solidFill>
                  <a:schemeClr val="tx1"/>
                </a:solidFill>
                <a:effectLst/>
                <a:latin typeface="+mn-lt"/>
                <a:ea typeface="+mn-ea"/>
                <a:cs typeface="+mn-cs"/>
              </a:rPr>
              <a:t>Мальчикам</a:t>
            </a:r>
            <a:r>
              <a:rPr lang="ru-RU" sz="1200" kern="1200" dirty="0" smtClean="0">
                <a:solidFill>
                  <a:schemeClr val="tx1"/>
                </a:solidFill>
                <a:effectLst/>
                <a:latin typeface="+mn-lt"/>
                <a:ea typeface="+mn-ea"/>
                <a:cs typeface="+mn-cs"/>
              </a:rPr>
              <a:t> навязывается идея о том, что быть сильным – это значит не дать себя в обиду, на зло отвечать тем же. Где-то подсознательно ребенок понимает, что в убийстве нет ничего плохого, а жестокость – это нормальное явление, ведь оно рассматривается в свете добрых мотивов. </a:t>
            </a:r>
            <a:r>
              <a:rPr lang="ru-RU" sz="1200" b="1" kern="1200" dirty="0" smtClean="0">
                <a:solidFill>
                  <a:schemeClr val="tx1"/>
                </a:solidFill>
                <a:effectLst/>
                <a:latin typeface="+mn-lt"/>
                <a:ea typeface="+mn-ea"/>
                <a:cs typeface="+mn-cs"/>
              </a:rPr>
              <a:t>У девочек </a:t>
            </a:r>
            <a:r>
              <a:rPr lang="ru-RU" sz="1200" kern="1200" dirty="0" smtClean="0">
                <a:solidFill>
                  <a:schemeClr val="tx1"/>
                </a:solidFill>
                <a:effectLst/>
                <a:latin typeface="+mn-lt"/>
                <a:ea typeface="+mn-ea"/>
                <a:cs typeface="+mn-cs"/>
              </a:rPr>
              <a:t>при просмотре мультфильмов, а позднее и фильмов, помимо того, что возникает определенное мнение о том, каким должен быть ее будущий избранник – красивым, сильным, богатым и просто идеальным «супер бойфрендом» - приходит еще и понимание того, что ранние добрачные отношения – это естественно и нормально. Кроме того, какие женские качества как целомудрие, застенчивость, скромность и материнство становятся не в </a:t>
            </a:r>
            <a:r>
              <a:rPr lang="ru-RU" sz="1200" kern="1200" dirty="0" smtClean="0">
                <a:solidFill>
                  <a:schemeClr val="tx1"/>
                </a:solidFill>
                <a:effectLst/>
                <a:latin typeface="+mn-lt"/>
                <a:ea typeface="+mn-ea"/>
                <a:cs typeface="+mn-cs"/>
              </a:rPr>
              <a:t>моде</a:t>
            </a:r>
            <a:r>
              <a:rPr lang="ru-RU" sz="1200" kern="1200" dirty="0" smtClean="0">
                <a:solidFill>
                  <a:schemeClr val="tx1"/>
                </a:solidFill>
                <a:effectLst/>
                <a:latin typeface="+mn-lt"/>
                <a:ea typeface="+mn-ea"/>
                <a:cs typeface="+mn-cs"/>
              </a:rPr>
              <a:t>, порой даже высмеиваются. Девочкам нравится , что их любимые героини умеют драться, причем делают это не просто привычно, но жестко и со вкусом. А замечали ли вы, как это преподносится? Всегда весело и заразительно. В итоге, у детей создается впечатление, что мир – это игра, в которой ты – главный герой, главное, все сделать так, чтобы тебе было комфортно и удобно жить играя. И даже если ты нарушишь какие-то законы, выйдешь за нравственные рамки – с тобой все равно все будет хорошо.</a:t>
            </a:r>
          </a:p>
        </p:txBody>
      </p:sp>
      <p:sp>
        <p:nvSpPr>
          <p:cNvPr id="4" name="Номер слайда 3"/>
          <p:cNvSpPr>
            <a:spLocks noGrp="1"/>
          </p:cNvSpPr>
          <p:nvPr>
            <p:ph type="sldNum" sz="quarter" idx="10"/>
          </p:nvPr>
        </p:nvSpPr>
        <p:spPr/>
        <p:txBody>
          <a:bodyPr/>
          <a:lstStyle/>
          <a:p>
            <a:fld id="{4BDBFFDF-50CC-4404-A8EF-C0228F735394}" type="slidenum">
              <a:rPr lang="ru-RU" smtClean="0"/>
              <a:pPr/>
              <a:t>6</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4. Страшные герои вызывают устойчивый невроз или наоборот, желание увидеть их наяву.</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Таким образом, вампиры (один мультфильм так и называется «</a:t>
            </a:r>
            <a:r>
              <a:rPr lang="ru-RU" sz="1200" kern="1200" dirty="0" err="1" smtClean="0">
                <a:solidFill>
                  <a:schemeClr val="tx1"/>
                </a:solidFill>
                <a:effectLst/>
                <a:latin typeface="+mn-lt"/>
                <a:ea typeface="+mn-ea"/>
                <a:cs typeface="+mn-cs"/>
              </a:rPr>
              <a:t>Вампиреныш</a:t>
            </a:r>
            <a:r>
              <a:rPr lang="ru-RU" sz="1200" kern="1200" dirty="0" smtClean="0">
                <a:solidFill>
                  <a:schemeClr val="tx1"/>
                </a:solidFill>
                <a:effectLst/>
                <a:latin typeface="+mn-lt"/>
                <a:ea typeface="+mn-ea"/>
                <a:cs typeface="+mn-cs"/>
              </a:rPr>
              <a:t>»), чудовища, привидения, пришельцы из космоса, в сущности бесы, проникают в ничем не защищенное сознание наших детей. </a:t>
            </a:r>
          </a:p>
          <a:p>
            <a:r>
              <a:rPr lang="ru-RU" sz="1200" kern="1200" dirty="0" smtClean="0">
                <a:solidFill>
                  <a:schemeClr val="tx1"/>
                </a:solidFill>
                <a:effectLst/>
                <a:latin typeface="+mn-lt"/>
                <a:ea typeface="+mn-ea"/>
                <a:cs typeface="+mn-cs"/>
              </a:rPr>
              <a:t>Обилие всех этих страшных героев и их действий притупляет чувствительность, и впоследствии ребенку уже самому хочется испытать новые, более сильные ощущения. </a:t>
            </a:r>
          </a:p>
          <a:p>
            <a:r>
              <a:rPr lang="ru-RU" sz="1200" kern="1200" dirty="0" smtClean="0">
                <a:solidFill>
                  <a:schemeClr val="tx1"/>
                </a:solidFill>
                <a:effectLst/>
                <a:latin typeface="+mn-lt"/>
                <a:ea typeface="+mn-ea"/>
                <a:cs typeface="+mn-cs"/>
              </a:rPr>
              <a:t>В первоначально, на стадии «мультиков», развивается устойчивый невроз, начинают сниться кошмары. </a:t>
            </a:r>
          </a:p>
          <a:p>
            <a:r>
              <a:rPr lang="ru-RU" sz="1200" kern="1200" dirty="0" smtClean="0">
                <a:solidFill>
                  <a:schemeClr val="tx1"/>
                </a:solidFill>
                <a:effectLst/>
                <a:latin typeface="+mn-lt"/>
                <a:ea typeface="+mn-ea"/>
                <a:cs typeface="+mn-cs"/>
              </a:rPr>
              <a:t>Не случайно, когда врачи-психологи просят родителей ответить в анкете, что является главной причиной страхов ребенка, те часто пишут «Мультфильмы».</a:t>
            </a:r>
          </a:p>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7</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5. Привычка сидеть перед телевизором способствует запорам, ожирению и повышает уровень вредного облучения.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Детские врачи и психологи считают, что основными болезнями детей в </a:t>
            </a:r>
            <a:r>
              <a:rPr lang="en-US" sz="1200" kern="1200" dirty="0" smtClean="0">
                <a:solidFill>
                  <a:schemeClr val="tx1"/>
                </a:solidFill>
                <a:effectLst/>
                <a:latin typeface="+mn-lt"/>
                <a:ea typeface="+mn-ea"/>
                <a:cs typeface="+mn-cs"/>
              </a:rPr>
              <a:t>XXI</a:t>
            </a:r>
            <a:r>
              <a:rPr lang="ru-RU" sz="1200" kern="1200" dirty="0" smtClean="0">
                <a:solidFill>
                  <a:schemeClr val="tx1"/>
                </a:solidFill>
                <a:effectLst/>
                <a:latin typeface="+mn-lt"/>
                <a:ea typeface="+mn-ea"/>
                <a:cs typeface="+mn-cs"/>
              </a:rPr>
              <a:t> веке будут болезни от телевидения и компьютеров. </a:t>
            </a:r>
          </a:p>
          <a:p>
            <a:r>
              <a:rPr lang="ru-RU" sz="1200" kern="1200" dirty="0" smtClean="0">
                <a:solidFill>
                  <a:schemeClr val="tx1"/>
                </a:solidFill>
                <a:effectLst/>
                <a:latin typeface="+mn-lt"/>
                <a:ea typeface="+mn-ea"/>
                <a:cs typeface="+mn-cs"/>
              </a:rPr>
              <a:t>Давайте рассмотрим, какой вред наносит телевизор детскому здоровью. </a:t>
            </a:r>
          </a:p>
          <a:p>
            <a:r>
              <a:rPr lang="ru-RU" sz="1200" kern="1200" dirty="0" smtClean="0">
                <a:solidFill>
                  <a:schemeClr val="tx1"/>
                </a:solidFill>
                <a:effectLst/>
                <a:latin typeface="+mn-lt"/>
                <a:ea typeface="+mn-ea"/>
                <a:cs typeface="+mn-cs"/>
              </a:rPr>
              <a:t>Долгое сидение вблизи от телевизора приводит к воздействию облучения, которое негативно влияет на здоровье. </a:t>
            </a:r>
          </a:p>
          <a:p>
            <a:r>
              <a:rPr lang="ru-RU" sz="1200" kern="1200" dirty="0" smtClean="0">
                <a:solidFill>
                  <a:schemeClr val="tx1"/>
                </a:solidFill>
                <a:effectLst/>
                <a:latin typeface="+mn-lt"/>
                <a:ea typeface="+mn-ea"/>
                <a:cs typeface="+mn-cs"/>
              </a:rPr>
              <a:t>Врачи заметили, что у тех детей, которые долго смотрят телевизор, расстраивается работа кишечника, они более склонны к запорам. </a:t>
            </a:r>
          </a:p>
          <a:p>
            <a:r>
              <a:rPr lang="ru-RU" sz="1200" kern="1200" dirty="0" smtClean="0">
                <a:solidFill>
                  <a:schemeClr val="tx1"/>
                </a:solidFill>
                <a:effectLst/>
                <a:latin typeface="+mn-lt"/>
                <a:ea typeface="+mn-ea"/>
                <a:cs typeface="+mn-cs"/>
              </a:rPr>
              <a:t>Дети, которые смотрят телевизор более двух часов в день, или проводят такое время за компьютером, более склонны к полноте.</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8</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6. Насилие на экранах повышает агрессивные чувства и мысли у детей на длительное время.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2000 голу в Конгресс США было предъявлено совместное заявление Общественного саммита Американской медицинской ассоциации, Американской академии педиатрии, Психологической ассоциации, Академии семейных врачей и Академии детской и подростковой психиатрии. Цель заявления состояла в том, чтобы предупредить родителей по поводу насилия в средствах массовой информации и его негативного влияния на детей. </a:t>
            </a:r>
          </a:p>
          <a:p>
            <a:r>
              <a:rPr lang="ru-RU" sz="1200" kern="1200" dirty="0" smtClean="0">
                <a:solidFill>
                  <a:schemeClr val="tx1"/>
                </a:solidFill>
                <a:effectLst/>
                <a:latin typeface="+mn-lt"/>
                <a:ea typeface="+mn-ea"/>
                <a:cs typeface="+mn-cs"/>
              </a:rPr>
              <a:t>В их докладе говорится, что воздействие насилия в средствах массовой информации может повышать агрессивные чувства и мысли, особенно у детей. </a:t>
            </a:r>
          </a:p>
          <a:p>
            <a:r>
              <a:rPr lang="ru-RU" sz="1200" kern="1200" dirty="0" smtClean="0">
                <a:solidFill>
                  <a:schemeClr val="tx1"/>
                </a:solidFill>
                <a:effectLst/>
                <a:latin typeface="+mn-lt"/>
                <a:ea typeface="+mn-ea"/>
                <a:cs typeface="+mn-cs"/>
              </a:rPr>
              <a:t>Причем после получения негативной информации </a:t>
            </a:r>
            <a:r>
              <a:rPr lang="ru-RU" sz="1200" b="1" kern="1200" dirty="0" smtClean="0">
                <a:solidFill>
                  <a:schemeClr val="tx1"/>
                </a:solidFill>
                <a:effectLst/>
                <a:latin typeface="+mn-lt"/>
                <a:ea typeface="+mn-ea"/>
                <a:cs typeface="+mn-cs"/>
              </a:rPr>
              <a:t>агрессивное поведение может быть долгосрочным.</a:t>
            </a:r>
          </a:p>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9</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7. Долгое просиживание за компьютером повреждает защитные функции организма, снижая иммунитет.</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Возможно, ваши дети не смотрят телевизор, но у них есть другой «спутник» - компьютер. </a:t>
            </a:r>
          </a:p>
          <a:p>
            <a:r>
              <a:rPr lang="ru-RU" sz="1200" kern="1200" dirty="0" smtClean="0">
                <a:solidFill>
                  <a:schemeClr val="tx1"/>
                </a:solidFill>
                <a:effectLst/>
                <a:latin typeface="+mn-lt"/>
                <a:ea typeface="+mn-ea"/>
                <a:cs typeface="+mn-cs"/>
              </a:rPr>
              <a:t>Все проблемы, которые несет с собой просмотр мультфильмов, вдвойне приносит компьютер. </a:t>
            </a:r>
          </a:p>
          <a:p>
            <a:r>
              <a:rPr lang="ru-RU" sz="1200" kern="1200" dirty="0" smtClean="0">
                <a:solidFill>
                  <a:schemeClr val="tx1"/>
                </a:solidFill>
                <a:effectLst/>
                <a:latin typeface="+mn-lt"/>
                <a:ea typeface="+mn-ea"/>
                <a:cs typeface="+mn-cs"/>
              </a:rPr>
              <a:t>Медики хорошо знают, что у всех компьютерщиков сильно понижен уровень лейкоцитов в крови, а это значит, что защитная функция организма повреждена, ослаблена сопротивляемость заболеваниям. </a:t>
            </a:r>
          </a:p>
          <a:p>
            <a:r>
              <a:rPr lang="ru-RU" sz="1200" kern="1200" dirty="0" smtClean="0">
                <a:solidFill>
                  <a:schemeClr val="tx1"/>
                </a:solidFill>
                <a:effectLst/>
                <a:latin typeface="+mn-lt"/>
                <a:ea typeface="+mn-ea"/>
                <a:cs typeface="+mn-cs"/>
              </a:rPr>
              <a:t>Помимо вреда телесному здоровью, компьютерные игры могут нанести вред и человеческой душе, особенно детской. </a:t>
            </a:r>
          </a:p>
          <a:p>
            <a:r>
              <a:rPr lang="ru-RU" sz="1200" kern="1200" dirty="0" smtClean="0">
                <a:solidFill>
                  <a:schemeClr val="tx1"/>
                </a:solidFill>
                <a:effectLst/>
                <a:latin typeface="+mn-lt"/>
                <a:ea typeface="+mn-ea"/>
                <a:cs typeface="+mn-cs"/>
              </a:rPr>
              <a:t>Ведь для детей компьютер – это не вспомогательный инструмент в разных видах человеческой деятельности, для них это игрушка!</a:t>
            </a:r>
          </a:p>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10</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8. Компьютерные игры являются первым шагом в развитии пристрастия к азартным играм.</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Бытует мнение, что компьютерные игры развивают детское мышление, интеллект, обостряет логику. </a:t>
            </a:r>
          </a:p>
          <a:p>
            <a:r>
              <a:rPr lang="ru-RU" sz="1200" kern="1200" dirty="0" smtClean="0">
                <a:solidFill>
                  <a:schemeClr val="tx1"/>
                </a:solidFill>
                <a:effectLst/>
                <a:latin typeface="+mn-lt"/>
                <a:ea typeface="+mn-ea"/>
                <a:cs typeface="+mn-cs"/>
              </a:rPr>
              <a:t>На самом деле, это уже давно развенчанный в медицинской литературе миф. </a:t>
            </a:r>
          </a:p>
          <a:p>
            <a:r>
              <a:rPr lang="ru-RU" sz="1200" kern="1200" dirty="0" smtClean="0">
                <a:solidFill>
                  <a:schemeClr val="tx1"/>
                </a:solidFill>
                <a:effectLst/>
                <a:latin typeface="+mn-lt"/>
                <a:ea typeface="+mn-ea"/>
                <a:cs typeface="+mn-cs"/>
              </a:rPr>
              <a:t>Любая азартная игра потакает темным сторонам натуры. </a:t>
            </a:r>
          </a:p>
          <a:p>
            <a:r>
              <a:rPr lang="ru-RU" sz="1200" kern="1200" dirty="0" smtClean="0">
                <a:solidFill>
                  <a:schemeClr val="tx1"/>
                </a:solidFill>
                <a:effectLst/>
                <a:latin typeface="+mn-lt"/>
                <a:ea typeface="+mn-ea"/>
                <a:cs typeface="+mn-cs"/>
              </a:rPr>
              <a:t>Тем более опасно, если это происходит с детьми.</a:t>
            </a:r>
          </a:p>
          <a:p>
            <a:r>
              <a:rPr lang="ru-RU" sz="1200" kern="1200" dirty="0" smtClean="0">
                <a:solidFill>
                  <a:schemeClr val="tx1"/>
                </a:solidFill>
                <a:effectLst/>
                <a:latin typeface="+mn-lt"/>
                <a:ea typeface="+mn-ea"/>
                <a:cs typeface="+mn-cs"/>
              </a:rPr>
              <a:t>…Умненький мальчик с побледневшим лицом сидит за столом. Прикусив губу и держа пальцы на кнопках сложной машины, он не сводит напряженного взгляда с экрана, на котором мелькают рисованные картинки. Мальчик занят игрой. Он дома, а не где-то в подворотне. И на экране – ничего страшного или неприличного. </a:t>
            </a:r>
          </a:p>
          <a:p>
            <a:r>
              <a:rPr lang="ru-RU" sz="1200" kern="1200" dirty="0" smtClean="0">
                <a:solidFill>
                  <a:schemeClr val="tx1"/>
                </a:solidFill>
                <a:effectLst/>
                <a:latin typeface="+mn-lt"/>
                <a:ea typeface="+mn-ea"/>
                <a:cs typeface="+mn-cs"/>
              </a:rPr>
              <a:t>Родители спокойны. </a:t>
            </a:r>
          </a:p>
          <a:p>
            <a:r>
              <a:rPr lang="ru-RU" sz="1200" kern="1200" dirty="0" smtClean="0">
                <a:solidFill>
                  <a:schemeClr val="tx1"/>
                </a:solidFill>
                <a:effectLst/>
                <a:latin typeface="+mn-lt"/>
                <a:ea typeface="+mn-ea"/>
                <a:cs typeface="+mn-cs"/>
              </a:rPr>
              <a:t>Они могут хоть каждые пять минут заходить и смотреть внешне только тело ребенка. </a:t>
            </a:r>
          </a:p>
          <a:p>
            <a:r>
              <a:rPr lang="ru-RU" sz="1200" kern="1200" dirty="0" smtClean="0">
                <a:solidFill>
                  <a:schemeClr val="tx1"/>
                </a:solidFill>
                <a:effectLst/>
                <a:latin typeface="+mn-lt"/>
                <a:ea typeface="+mn-ea"/>
                <a:cs typeface="+mn-cs"/>
              </a:rPr>
              <a:t>-  А что происходит в это время с душой? </a:t>
            </a:r>
          </a:p>
          <a:p>
            <a:r>
              <a:rPr lang="ru-RU" sz="1200" kern="1200" dirty="0" smtClean="0">
                <a:solidFill>
                  <a:schemeClr val="tx1"/>
                </a:solidFill>
                <a:effectLst/>
                <a:latin typeface="+mn-lt"/>
                <a:ea typeface="+mn-ea"/>
                <a:cs typeface="+mn-cs"/>
              </a:rPr>
              <a:t>А она пребывает вдали от Бога, от родителей, от реальной жизни. </a:t>
            </a:r>
          </a:p>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11</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9. Формируется положительное отношение к миру злых духов и ребенок на практике учится жить по их жестоким законам.</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Происходит, в общем, то же, что при просмотре теле- или видеофильмов. </a:t>
            </a:r>
          </a:p>
          <a:p>
            <a:r>
              <a:rPr lang="ru-RU" sz="1200" b="1" kern="1200" dirty="0" smtClean="0">
                <a:solidFill>
                  <a:schemeClr val="tx1"/>
                </a:solidFill>
                <a:effectLst/>
                <a:latin typeface="+mn-lt"/>
                <a:ea typeface="+mn-ea"/>
                <a:cs typeface="+mn-cs"/>
              </a:rPr>
              <a:t>Во-первых,</a:t>
            </a:r>
            <a:r>
              <a:rPr lang="ru-RU" sz="1200" kern="1200" dirty="0" smtClean="0">
                <a:solidFill>
                  <a:schemeClr val="tx1"/>
                </a:solidFill>
                <a:effectLst/>
                <a:latin typeface="+mn-lt"/>
                <a:ea typeface="+mn-ea"/>
                <a:cs typeface="+mn-cs"/>
              </a:rPr>
              <a:t> формируется положительное отношение к миру злых духов – миру, населенному «инопланетными» монстрами, вампирами, роботами-убийцами и откровенной бесовщиной. </a:t>
            </a:r>
          </a:p>
          <a:p>
            <a:r>
              <a:rPr lang="ru-RU" sz="1200" kern="1200" dirty="0" smtClean="0">
                <a:solidFill>
                  <a:schemeClr val="tx1"/>
                </a:solidFill>
                <a:effectLst/>
                <a:latin typeface="+mn-lt"/>
                <a:ea typeface="+mn-ea"/>
                <a:cs typeface="+mn-cs"/>
              </a:rPr>
              <a:t>Тем самым постепенно разрушается барьер, установленный Богом между человеком и падшими духами. </a:t>
            </a:r>
          </a:p>
          <a:p>
            <a:r>
              <a:rPr lang="ru-RU" sz="1200" kern="1200" dirty="0" smtClean="0">
                <a:solidFill>
                  <a:schemeClr val="tx1"/>
                </a:solidFill>
                <a:effectLst/>
                <a:latin typeface="+mn-lt"/>
                <a:ea typeface="+mn-ea"/>
                <a:cs typeface="+mn-cs"/>
              </a:rPr>
              <a:t>Некоторые игры (например «Звездные войны») носят ярко выраженный демонический характер. </a:t>
            </a:r>
          </a:p>
          <a:p>
            <a:r>
              <a:rPr lang="ru-RU" sz="1200" b="1" kern="1200" dirty="0" smtClean="0">
                <a:solidFill>
                  <a:schemeClr val="tx1"/>
                </a:solidFill>
                <a:effectLst/>
                <a:latin typeface="+mn-lt"/>
                <a:ea typeface="+mn-ea"/>
                <a:cs typeface="+mn-cs"/>
              </a:rPr>
              <a:t>Во-вторых,</a:t>
            </a:r>
            <a:r>
              <a:rPr lang="ru-RU" sz="1200" kern="1200" dirty="0" smtClean="0">
                <a:solidFill>
                  <a:schemeClr val="tx1"/>
                </a:solidFill>
                <a:effectLst/>
                <a:latin typeface="+mn-lt"/>
                <a:ea typeface="+mn-ea"/>
                <a:cs typeface="+mn-cs"/>
              </a:rPr>
              <a:t> игры учат жить по законам бесовского мира, где «побеждает» сильнейший, хитрейший, безжалостный. </a:t>
            </a:r>
          </a:p>
          <a:p>
            <a:r>
              <a:rPr lang="ru-RU" sz="1200" kern="1200" dirty="0" smtClean="0">
                <a:solidFill>
                  <a:schemeClr val="tx1"/>
                </a:solidFill>
                <a:effectLst/>
                <a:latin typeface="+mn-lt"/>
                <a:ea typeface="+mn-ea"/>
                <a:cs typeface="+mn-cs"/>
              </a:rPr>
              <a:t>Человеческая личность в этом мире перестает что-либо значить. </a:t>
            </a:r>
          </a:p>
          <a:p>
            <a:r>
              <a:rPr lang="ru-RU" sz="1200" kern="1200" dirty="0" smtClean="0">
                <a:solidFill>
                  <a:schemeClr val="tx1"/>
                </a:solidFill>
                <a:effectLst/>
                <a:latin typeface="+mn-lt"/>
                <a:ea typeface="+mn-ea"/>
                <a:cs typeface="+mn-cs"/>
              </a:rPr>
              <a:t>Она воспринимается не как ближний, не как образ Божий, не как друг, а как «противник», «соперник» или просто как «строительный материал». </a:t>
            </a:r>
          </a:p>
          <a:p>
            <a:r>
              <a:rPr lang="ru-RU" sz="1200" kern="1200" dirty="0" smtClean="0">
                <a:solidFill>
                  <a:schemeClr val="tx1"/>
                </a:solidFill>
                <a:effectLst/>
                <a:latin typeface="+mn-lt"/>
                <a:ea typeface="+mn-ea"/>
                <a:cs typeface="+mn-cs"/>
              </a:rPr>
              <a:t>-  Как же тогда наши дети, после всей этой кодированной программы, должны относиться к окружающим людям?</a:t>
            </a:r>
          </a:p>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12</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10. Пребывание в виртуальном пространстве затормаживает развитие лобных долей головного мозга, отвечающих за нравственность, принятие решений и духовность.</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Японии ученые исследовали последствия многочасового пребывания детей в виртуальном пространстве, в частности во время многочасовой компьютерной игры. </a:t>
            </a:r>
          </a:p>
          <a:p>
            <a:r>
              <a:rPr lang="ru-RU" sz="1200" kern="1200" dirty="0" smtClean="0">
                <a:solidFill>
                  <a:schemeClr val="tx1"/>
                </a:solidFill>
                <a:effectLst/>
                <a:latin typeface="+mn-lt"/>
                <a:ea typeface="+mn-ea"/>
                <a:cs typeface="+mn-cs"/>
              </a:rPr>
              <a:t>Результаты этих исследований поражают. </a:t>
            </a:r>
          </a:p>
          <a:p>
            <a:r>
              <a:rPr lang="ru-RU" sz="1200" kern="1200" dirty="0" smtClean="0">
                <a:solidFill>
                  <a:schemeClr val="tx1"/>
                </a:solidFill>
                <a:effectLst/>
                <a:latin typeface="+mn-lt"/>
                <a:ea typeface="+mn-ea"/>
                <a:cs typeface="+mn-cs"/>
              </a:rPr>
              <a:t>У детей, играющих в компьютерные игры могут появляться хронические изменения в развитии головного мозга. </a:t>
            </a:r>
          </a:p>
          <a:p>
            <a:r>
              <a:rPr lang="ru-RU" sz="1200" kern="1200" dirty="0" smtClean="0">
                <a:solidFill>
                  <a:schemeClr val="tx1"/>
                </a:solidFill>
                <a:effectLst/>
                <a:latin typeface="+mn-lt"/>
                <a:ea typeface="+mn-ea"/>
                <a:cs typeface="+mn-cs"/>
              </a:rPr>
              <a:t>Компьютерные игры стимулируют лишь те части головного мозга, которые отвечают за зрение и передвижения, и не помогают в развитии других его важных участков. </a:t>
            </a:r>
          </a:p>
          <a:p>
            <a:r>
              <a:rPr lang="ru-RU" sz="1200" kern="1200" dirty="0" smtClean="0">
                <a:solidFill>
                  <a:schemeClr val="tx1"/>
                </a:solidFill>
                <a:effectLst/>
                <a:latin typeface="+mn-lt"/>
                <a:ea typeface="+mn-ea"/>
                <a:cs typeface="+mn-cs"/>
              </a:rPr>
              <a:t>У детей, которые долго играют в компьютерные игры, не развиваются лобные доли мозга, отвечающие за поведение, тренировку памяти, эмоции, обучение. </a:t>
            </a:r>
          </a:p>
          <a:p>
            <a:r>
              <a:rPr lang="ru-RU" sz="1200" kern="1200" dirty="0" smtClean="0">
                <a:solidFill>
                  <a:schemeClr val="tx1"/>
                </a:solidFill>
                <a:effectLst/>
                <a:latin typeface="+mn-lt"/>
                <a:ea typeface="+mn-ea"/>
                <a:cs typeface="+mn-cs"/>
              </a:rPr>
              <a:t>В норме эти части мозга должны развиваться до достижения взрослого возраста.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13</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11. Массовая культура делает колоссальный акцент на внешних данных своих героев, способствуя формированию комплексов.</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Очень важно также обратить внимание на то, что читают наши дети, и что читаем им мы. </a:t>
            </a:r>
          </a:p>
          <a:p>
            <a:r>
              <a:rPr lang="ru-RU" sz="1200" kern="1200" dirty="0" smtClean="0">
                <a:solidFill>
                  <a:schemeClr val="tx1"/>
                </a:solidFill>
                <a:effectLst/>
                <a:latin typeface="+mn-lt"/>
                <a:ea typeface="+mn-ea"/>
                <a:cs typeface="+mn-cs"/>
              </a:rPr>
              <a:t>Немногие, читая своему ребенку, к примеру, сказку, задается вопросом, какое влияние она оказывает на формирование мировоззрения. </a:t>
            </a:r>
          </a:p>
          <a:p>
            <a:pPr marL="171450" indent="-171450">
              <a:buFontTx/>
              <a:buChar char="-"/>
            </a:pPr>
            <a:r>
              <a:rPr lang="ru-RU" sz="1200" kern="1200" dirty="0" smtClean="0">
                <a:solidFill>
                  <a:schemeClr val="tx1"/>
                </a:solidFill>
                <a:effectLst/>
                <a:latin typeface="+mn-lt"/>
                <a:ea typeface="+mn-ea"/>
                <a:cs typeface="+mn-cs"/>
              </a:rPr>
              <a:t>Так ли полезна, как кажется на первый взгляд? </a:t>
            </a:r>
          </a:p>
          <a:p>
            <a:pPr marL="171450" indent="-171450">
              <a:buFontTx/>
              <a:buChar char="-"/>
            </a:pPr>
            <a:r>
              <a:rPr lang="ru-RU" sz="1200" kern="1200" dirty="0" smtClean="0">
                <a:solidFill>
                  <a:schemeClr val="tx1"/>
                </a:solidFill>
                <a:effectLst/>
                <a:latin typeface="+mn-lt"/>
                <a:ea typeface="+mn-ea"/>
                <a:cs typeface="+mn-cs"/>
              </a:rPr>
              <a:t>Может ли под влиянием сказок сформироваться такой набор качеств, как доброта, терпение, любовь к своим врагам, уважение к старшим, сострадание к животным, почитание Бога или же из ребенка вырастет плаксивый, ленивый, не стремящийся ни к чему человек? </a:t>
            </a:r>
          </a:p>
          <a:p>
            <a:r>
              <a:rPr lang="ru-RU" sz="1200" kern="1200" dirty="0" smtClean="0">
                <a:solidFill>
                  <a:schemeClr val="tx1"/>
                </a:solidFill>
                <a:effectLst/>
                <a:latin typeface="+mn-lt"/>
                <a:ea typeface="+mn-ea"/>
                <a:cs typeface="+mn-cs"/>
              </a:rPr>
              <a:t>Фактически любая сказка делает колоссальный акцент на внешних данных героев и героинь. </a:t>
            </a:r>
          </a:p>
          <a:p>
            <a:r>
              <a:rPr lang="ru-RU" sz="1200" kern="1200" dirty="0" smtClean="0">
                <a:solidFill>
                  <a:schemeClr val="tx1"/>
                </a:solidFill>
                <a:effectLst/>
                <a:latin typeface="+mn-lt"/>
                <a:ea typeface="+mn-ea"/>
                <a:cs typeface="+mn-cs"/>
              </a:rPr>
              <a:t>Например, в сказках девочка с плохой внешностью не может быть хорошей хозяйкой и жить «долго и счастливо». </a:t>
            </a:r>
          </a:p>
          <a:p>
            <a:r>
              <a:rPr lang="ru-RU" sz="1200" kern="1200" dirty="0" smtClean="0">
                <a:solidFill>
                  <a:schemeClr val="tx1"/>
                </a:solidFill>
                <a:effectLst/>
                <a:latin typeface="+mn-lt"/>
                <a:ea typeface="+mn-ea"/>
                <a:cs typeface="+mn-cs"/>
              </a:rPr>
              <a:t>Т.е. внешность выставляется как залог успеха или неудачи личности.</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14</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12. Культивируются порочные черты характера, такие как лень, хитрость, обман.</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Зачастую главный герой, например Иванушка-дурачок, Емеля или русский богатырь, выставляется как лентяй, который сутками лежит на печи и это норма. Все равно приходит его время совершить некий героический поступок и прославиться. Или еще лучше, он продолжает спать, в то время, как работу за него делает героиня, а он поутру представляет ее как свою. </a:t>
            </a:r>
          </a:p>
          <a:p>
            <a:r>
              <a:rPr lang="ru-RU" sz="1200" kern="1200" dirty="0" smtClean="0">
                <a:solidFill>
                  <a:schemeClr val="tx1"/>
                </a:solidFill>
                <a:effectLst/>
                <a:latin typeface="+mn-lt"/>
                <a:ea typeface="+mn-ea"/>
                <a:cs typeface="+mn-cs"/>
              </a:rPr>
              <a:t>Очевидно, что семейные ценности попираются. Все эти моменты глубоко отпечатываются в подсознании детей и могут отразиться на всей их жизни. Так девочки неяркой внешности могут заработать комплекс неполноценности и установку на неуспех, а мальчики будут считать ниже своего достоинства помогать женщинам по хозяйству, будь то мама или потом жена. Это негативное влияние заложенных с детства стереотипов. Ведь зачастую одна и та же сказка может читаться многократно. </a:t>
            </a:r>
          </a:p>
          <a:p>
            <a:pPr marL="171450" indent="-171450">
              <a:buFontTx/>
              <a:buChar char="-"/>
            </a:pPr>
            <a:r>
              <a:rPr lang="ru-RU" sz="1200" kern="1200" dirty="0" smtClean="0">
                <a:solidFill>
                  <a:schemeClr val="tx1"/>
                </a:solidFill>
                <a:effectLst/>
                <a:latin typeface="+mn-lt"/>
                <a:ea typeface="+mn-ea"/>
                <a:cs typeface="+mn-cs"/>
              </a:rPr>
              <a:t>Возникает вопрос, как же помочь ребенку сохранить телесное и душевное здоровье в современном мире, не превращая его жизнь в череду запретов? </a:t>
            </a:r>
          </a:p>
          <a:p>
            <a:pPr marL="171450" indent="-171450">
              <a:buFontTx/>
              <a:buChar char="-"/>
            </a:pPr>
            <a:r>
              <a:rPr lang="ru-RU" sz="1200" kern="1200" dirty="0" smtClean="0">
                <a:solidFill>
                  <a:schemeClr val="tx1"/>
                </a:solidFill>
                <a:effectLst/>
                <a:latin typeface="+mn-lt"/>
                <a:ea typeface="+mn-ea"/>
                <a:cs typeface="+mn-cs"/>
              </a:rPr>
              <a:t>Как предотвратить действие отравляющих душу впечатлений, не лишая его детских игр и других утешений?</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15</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effectLst/>
                <a:latin typeface="+mn-lt"/>
                <a:ea typeface="+mn-ea"/>
                <a:cs typeface="+mn-cs"/>
              </a:rPr>
              <a:t>Как помочь своему ребенку?</a:t>
            </a:r>
            <a:endParaRPr lang="ru-RU" sz="1200" kern="1200" dirty="0" smtClean="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16</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 Прежде всего, постарайтесь проводить больше свободного времени со своими детьми, и они вам будут очень признательны.</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Помните, ничто не заменит ребенку полезно проведенного часа вместе с вами. </a:t>
            </a:r>
          </a:p>
          <a:p>
            <a:r>
              <a:rPr lang="ru-RU" sz="1200" kern="1200" dirty="0" smtClean="0">
                <a:solidFill>
                  <a:schemeClr val="tx1"/>
                </a:solidFill>
                <a:effectLst/>
                <a:latin typeface="+mn-lt"/>
                <a:ea typeface="+mn-ea"/>
                <a:cs typeface="+mn-cs"/>
              </a:rPr>
              <a:t>Вы для них – лучший друг и учитель, даже если они об этом еще не догадываются. </a:t>
            </a:r>
          </a:p>
          <a:p>
            <a:r>
              <a:rPr lang="ru-RU" sz="1200" kern="1200" dirty="0" smtClean="0">
                <a:solidFill>
                  <a:schemeClr val="tx1"/>
                </a:solidFill>
                <a:effectLst/>
                <a:latin typeface="+mn-lt"/>
                <a:ea typeface="+mn-ea"/>
                <a:cs typeface="+mn-cs"/>
              </a:rPr>
              <a:t>Если родители поймут важность проблемы воспитания, они будут делать все возможное для лучшего развития детей и совместно с ними бороться против того негатива, который несут телевидение, интернет и компьютерные игры.</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17</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2. Полное воздержание от всего вредного, и умеренность в полезном. Необходимо объяснить это правильно ребенку.</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Лучше всего исключить просмотр мультфильмов и телепередач и ограничить время «дружбы» с компьютером. </a:t>
            </a:r>
          </a:p>
          <a:p>
            <a:r>
              <a:rPr lang="ru-RU" sz="1200" kern="1200" dirty="0" smtClean="0">
                <a:solidFill>
                  <a:schemeClr val="tx1"/>
                </a:solidFill>
                <a:effectLst/>
                <a:latin typeface="+mn-lt"/>
                <a:ea typeface="+mn-ea"/>
                <a:cs typeface="+mn-cs"/>
              </a:rPr>
              <a:t>Но для того, чтобы не стать врагом для своего ребенка, очень важно поговорить с малышом. </a:t>
            </a:r>
          </a:p>
          <a:p>
            <a:r>
              <a:rPr lang="ru-RU" sz="1200" kern="1200" dirty="0" smtClean="0">
                <a:solidFill>
                  <a:schemeClr val="tx1"/>
                </a:solidFill>
                <a:effectLst/>
                <a:latin typeface="+mn-lt"/>
                <a:ea typeface="+mn-ea"/>
                <a:cs typeface="+mn-cs"/>
              </a:rPr>
              <a:t>Доходчиво объясните ребенку, что ничто не проходит для его организма бесследно, многое отразится на его характере. </a:t>
            </a:r>
          </a:p>
          <a:p>
            <a:r>
              <a:rPr lang="ru-RU" sz="1200" kern="1200" dirty="0" smtClean="0">
                <a:solidFill>
                  <a:schemeClr val="tx1"/>
                </a:solidFill>
                <a:effectLst/>
                <a:latin typeface="+mn-lt"/>
                <a:ea typeface="+mn-ea"/>
                <a:cs typeface="+mn-cs"/>
              </a:rPr>
              <a:t>Важно помочь ему отличать плохое от хорошего. </a:t>
            </a:r>
          </a:p>
          <a:p>
            <a:r>
              <a:rPr lang="ru-RU" sz="1200" kern="1200" dirty="0" smtClean="0">
                <a:solidFill>
                  <a:schemeClr val="tx1"/>
                </a:solidFill>
                <a:effectLst/>
                <a:latin typeface="+mn-lt"/>
                <a:ea typeface="+mn-ea"/>
                <a:cs typeface="+mn-cs"/>
              </a:rPr>
              <a:t>Можно привести отрицательные примеры из жизни, в которых четко видны печальные последствия от просмотра телевизора, либо от компьютерных игр и хорошие результаты от развития творчества, знаний, духовного и физического здоровья детей.</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18</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3. Учитесь радоваться жизни без искусственных стимуляторов и учите этому детей на своем примере.</a:t>
            </a:r>
            <a:endParaRPr lang="ru-RU" sz="1200" kern="1200" dirty="0" smtClean="0">
              <a:solidFill>
                <a:schemeClr val="tx1"/>
              </a:solidFill>
              <a:effectLst/>
              <a:latin typeface="+mn-lt"/>
              <a:ea typeface="+mn-ea"/>
              <a:cs typeface="+mn-cs"/>
            </a:endParaRPr>
          </a:p>
          <a:p>
            <a:pPr marL="171450" indent="-171450">
              <a:buFontTx/>
              <a:buChar char="-"/>
            </a:pPr>
            <a:r>
              <a:rPr lang="ru-RU" sz="1200" kern="1200" dirty="0" smtClean="0">
                <a:solidFill>
                  <a:schemeClr val="tx1"/>
                </a:solidFill>
                <a:effectLst/>
                <a:latin typeface="+mn-lt"/>
                <a:ea typeface="+mn-ea"/>
                <a:cs typeface="+mn-cs"/>
              </a:rPr>
              <a:t>Но как сделать жизнь ребенка без телевизора и без электронных игр интересной и веселой? </a:t>
            </a:r>
          </a:p>
          <a:p>
            <a:pPr marL="171450" indent="-171450">
              <a:buFontTx/>
              <a:buChar char="-"/>
            </a:pPr>
            <a:r>
              <a:rPr lang="ru-RU" sz="1200" kern="1200" dirty="0" smtClean="0">
                <a:solidFill>
                  <a:schemeClr val="tx1"/>
                </a:solidFill>
                <a:effectLst/>
                <a:latin typeface="+mn-lt"/>
                <a:ea typeface="+mn-ea"/>
                <a:cs typeface="+mn-cs"/>
              </a:rPr>
              <a:t>Как наполнить ее хорошим содержанием, не лишая детей радости? </a:t>
            </a:r>
          </a:p>
          <a:p>
            <a:pPr marL="0" indent="0">
              <a:buFontTx/>
              <a:buNone/>
            </a:pPr>
            <a:r>
              <a:rPr lang="ru-RU" sz="1200" kern="1200" dirty="0" smtClean="0">
                <a:solidFill>
                  <a:schemeClr val="tx1"/>
                </a:solidFill>
                <a:effectLst/>
                <a:latin typeface="+mn-lt"/>
                <a:ea typeface="+mn-ea"/>
                <a:cs typeface="+mn-cs"/>
              </a:rPr>
              <a:t>Родители могут показать детям (не на словах, а на деле), как можно радоваться жизни. </a:t>
            </a:r>
          </a:p>
          <a:p>
            <a:pPr marL="0" indent="0">
              <a:buFontTx/>
              <a:buNone/>
            </a:pPr>
            <a:r>
              <a:rPr lang="ru-RU" sz="1200" kern="1200" dirty="0" smtClean="0">
                <a:solidFill>
                  <a:schemeClr val="tx1"/>
                </a:solidFill>
                <a:effectLst/>
                <a:latin typeface="+mn-lt"/>
                <a:ea typeface="+mn-ea"/>
                <a:cs typeface="+mn-cs"/>
              </a:rPr>
              <a:t>Очень хочется, чтобы ребенок был свободен от зависти к сверстникам, которые делятся впечатлениями от трехсот просмотренных мультиков, но с большим энтузиазмом и горящими глазами мог поделиться альтернативой. </a:t>
            </a:r>
          </a:p>
          <a:p>
            <a:pPr marL="171450" indent="-171450">
              <a:buFontTx/>
              <a:buChar char="-"/>
            </a:pPr>
            <a:r>
              <a:rPr lang="ru-RU" sz="1200" kern="1200" dirty="0" smtClean="0">
                <a:solidFill>
                  <a:schemeClr val="tx1"/>
                </a:solidFill>
                <a:effectLst/>
                <a:latin typeface="+mn-lt"/>
                <a:ea typeface="+mn-ea"/>
                <a:cs typeface="+mn-cs"/>
              </a:rPr>
              <a:t>Что же это за альтернатива? </a:t>
            </a:r>
          </a:p>
          <a:p>
            <a:pPr marL="0" indent="0">
              <a:buFontTx/>
              <a:buNone/>
            </a:pPr>
            <a:r>
              <a:rPr lang="ru-RU" sz="1200" kern="1200" dirty="0" smtClean="0">
                <a:solidFill>
                  <a:schemeClr val="tx1"/>
                </a:solidFill>
                <a:effectLst/>
                <a:latin typeface="+mn-lt"/>
                <a:ea typeface="+mn-ea"/>
                <a:cs typeface="+mn-cs"/>
              </a:rPr>
              <a:t>А это уже вам решать, дорогие родители! </a:t>
            </a:r>
          </a:p>
          <a:p>
            <a:pPr marL="171450" indent="-171450">
              <a:buFontTx/>
              <a:buChar char="-"/>
            </a:pPr>
            <a:r>
              <a:rPr lang="ru-RU" sz="1200" kern="1200" dirty="0" smtClean="0">
                <a:solidFill>
                  <a:schemeClr val="tx1"/>
                </a:solidFill>
                <a:effectLst/>
                <a:latin typeface="+mn-lt"/>
                <a:ea typeface="+mn-ea"/>
                <a:cs typeface="+mn-cs"/>
              </a:rPr>
              <a:t>Какие у вас планы на выходные? </a:t>
            </a:r>
          </a:p>
          <a:p>
            <a:pPr marL="171450" indent="-171450">
              <a:buFontTx/>
              <a:buChar char="-"/>
            </a:pPr>
            <a:r>
              <a:rPr lang="ru-RU" sz="1200" kern="1200" dirty="0" smtClean="0">
                <a:solidFill>
                  <a:schemeClr val="tx1"/>
                </a:solidFill>
                <a:effectLst/>
                <a:latin typeface="+mn-lt"/>
                <a:ea typeface="+mn-ea"/>
                <a:cs typeface="+mn-cs"/>
              </a:rPr>
              <a:t>Как вы думаете провести свободное время с ребенком? </a:t>
            </a:r>
          </a:p>
          <a:p>
            <a:pPr marL="171450" indent="-171450">
              <a:buFontTx/>
              <a:buChar char="-"/>
            </a:pPr>
            <a:r>
              <a:rPr lang="ru-RU" sz="1200" kern="1200" dirty="0" smtClean="0">
                <a:solidFill>
                  <a:schemeClr val="tx1"/>
                </a:solidFill>
                <a:effectLst/>
                <a:latin typeface="+mn-lt"/>
                <a:ea typeface="+mn-ea"/>
                <a:cs typeface="+mn-cs"/>
              </a:rPr>
              <a:t>Может, займетесь рукоделием? </a:t>
            </a:r>
          </a:p>
          <a:p>
            <a:pPr marL="171450" indent="-171450">
              <a:buFontTx/>
              <a:buChar char="-"/>
            </a:pPr>
            <a:r>
              <a:rPr lang="ru-RU" sz="1200" kern="1200" dirty="0" smtClean="0">
                <a:solidFill>
                  <a:schemeClr val="tx1"/>
                </a:solidFill>
                <a:effectLst/>
                <a:latin typeface="+mn-lt"/>
                <a:ea typeface="+mn-ea"/>
                <a:cs typeface="+mn-cs"/>
              </a:rPr>
              <a:t>Или вместе помоете машину?</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19</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4. Приучайте ребенка радоваться полезному труду и созиданию. Доверяйте ему домашние дела.</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Великое благо, если ребенок с раннего детства привык не оставаться в праздности. Элен Уайт пишет, что «пренебрежение полезным трудом развивает низменные вкусы и, в конечном итоге, парализует самые благородные способности человека» (Элен Уайт. Вести для молодежи. 211.). </a:t>
            </a:r>
          </a:p>
          <a:p>
            <a:r>
              <a:rPr lang="ru-RU" sz="1200" kern="1200" dirty="0" smtClean="0">
                <a:solidFill>
                  <a:schemeClr val="tx1"/>
                </a:solidFill>
                <a:effectLst/>
                <a:latin typeface="+mn-lt"/>
                <a:ea typeface="+mn-ea"/>
                <a:cs typeface="+mn-cs"/>
              </a:rPr>
              <a:t>Иногда родители многие дела по дому не доверяют детям именно потому, что думают о результате. Действительно, это легче и качественнее – делать все самим, но для ребенка полезнее как раз обратное. Представляете, как приятно будет вашему малышу осознавать, что его труд нужен в семье, что он настоящий помощник! Покажите ему это! Можно вместе с детьми выращивать (даже в условиях городской квартиры) декоративные или съедобные растения. Те, у кого есть счастливая возможность вывезти ребенка летом за город (на дачу, в деревню, а еще лучше туда переехать) могут выделить ему грядку на огороде, чтобы он, самостоятельно возделывая землю, учился уважительно и ответственно относиться к сотворенному Богом миру и созидательному труду.</a:t>
            </a:r>
          </a:p>
          <a:p>
            <a:r>
              <a:rPr lang="ru-RU" sz="1200" kern="1200" dirty="0" smtClean="0">
                <a:solidFill>
                  <a:schemeClr val="tx1"/>
                </a:solidFill>
                <a:effectLst/>
                <a:latin typeface="+mn-lt"/>
                <a:ea typeface="+mn-ea"/>
                <a:cs typeface="+mn-cs"/>
              </a:rPr>
              <a:t>Очень важно, чтобы у каждого ребенка в семье была своя постоянная обязанность. Например: убирать свои игрушки, позже, когда подрастет – свою постель, еще позже – вытирать пыль в квартире, мыть посуду, поливать цветы, вовремя покупать хлеб для семьи и т.д. Конечно, обязанностей не должно быть непосильно много. Лучше одна, но выполняемая обязательно. Стоит также заметить, что ребенку становится скучно и неинтересно трудится в одиночестве. Поэтому хорошо, если вы будете где-то рядом, вдохновляя малыша и поддерживая его.</a:t>
            </a:r>
          </a:p>
        </p:txBody>
      </p:sp>
      <p:sp>
        <p:nvSpPr>
          <p:cNvPr id="4" name="Номер слайда 3"/>
          <p:cNvSpPr>
            <a:spLocks noGrp="1"/>
          </p:cNvSpPr>
          <p:nvPr>
            <p:ph type="sldNum" sz="quarter" idx="10"/>
          </p:nvPr>
        </p:nvSpPr>
        <p:spPr/>
        <p:txBody>
          <a:bodyPr/>
          <a:lstStyle/>
          <a:p>
            <a:fld id="{4BDBFFDF-50CC-4404-A8EF-C0228F735394}" type="slidenum">
              <a:rPr lang="ru-RU" smtClean="0"/>
              <a:pPr/>
              <a:t>20</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5. Замените компьютерного друга на настоящего, живого! Пусть малыш учится заботиться о природе и быть ответственным.</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некоторых семьях на детей полностью возложен уход за домашними животными. Как радостно видеть подростка, который спешит после школы домой, потому что там его ждет четвероногий друг, которого никто, кроме него не покормит и не выведет гулять.</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21</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6. Планируйте совместные прогулки на свежем воздухе – именно это время и вы и он будете вспоминать всю жизнь.</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Помимо совместного труда для ребенка важно видеть в вас еще и интересного сверстника, с которым можно поиграть и весело провести время. Например, можно запастись вкусной едой, ковриком и мячом и выехать всей семьей на пикник. Необходимо также стараться чаще прогуливаться после приема пищи вместе со своими детьми. Так что, дорогие папы и мамы, при всей своей занятости не пожалейте сил и времени для прогулки с детьми. Не говоря уже о возможности «подышать воздухом» прогулка – это общение в приятной и интересной обстановке.</a:t>
            </a:r>
          </a:p>
          <a:p>
            <a:r>
              <a:rPr lang="ru-RU" sz="1200" kern="1200" dirty="0" smtClean="0">
                <a:solidFill>
                  <a:schemeClr val="tx1"/>
                </a:solidFill>
                <a:effectLst/>
                <a:latin typeface="+mn-lt"/>
                <a:ea typeface="+mn-ea"/>
                <a:cs typeface="+mn-cs"/>
              </a:rPr>
              <a:t>Возраст до 7 лет – это как раз то золотое время для воспитания души, когда ребенок еще открыт перед взрослыми и особенно легко принимает на веру их слова. Уроки жизни, полученные на таких прогулках, как правило, остаются в памяти навсегда. Мама может обратить внимание малыша на смену времен года, показать, как осенью опадает листва в парке, как зимой снег укрывает землю, как радостно возрождается парк весной. Совершенство формы и чистая белизна снежинки, сила стремления к жизни весенней травы или почки и многое, многое, чем так богата наша природа, – все может радовать и воспитывать ребенка, </a:t>
            </a:r>
            <a:r>
              <a:rPr lang="ru-RU" sz="1200" kern="1200" dirty="0" err="1" smtClean="0">
                <a:solidFill>
                  <a:schemeClr val="tx1"/>
                </a:solidFill>
                <a:effectLst/>
                <a:latin typeface="+mn-lt"/>
                <a:ea typeface="+mn-ea"/>
                <a:cs typeface="+mn-cs"/>
              </a:rPr>
              <a:t>поммогая</a:t>
            </a:r>
            <a:r>
              <a:rPr lang="ru-RU" sz="1200" kern="1200" dirty="0" smtClean="0">
                <a:solidFill>
                  <a:schemeClr val="tx1"/>
                </a:solidFill>
                <a:effectLst/>
                <a:latin typeface="+mn-lt"/>
                <a:ea typeface="+mn-ea"/>
                <a:cs typeface="+mn-cs"/>
              </a:rPr>
              <a:t> ему познавать и видеть во всем любящего Бога, как Творца. Хорошо, если разговаривая с товарищами о вчерашнем выходном дне, он сможет сказать: «Представляете, мы вчера ездили туда-то и видели то-то».</a:t>
            </a:r>
          </a:p>
        </p:txBody>
      </p:sp>
      <p:sp>
        <p:nvSpPr>
          <p:cNvPr id="4" name="Номер слайда 3"/>
          <p:cNvSpPr>
            <a:spLocks noGrp="1"/>
          </p:cNvSpPr>
          <p:nvPr>
            <p:ph type="sldNum" sz="quarter" idx="10"/>
          </p:nvPr>
        </p:nvSpPr>
        <p:spPr/>
        <p:txBody>
          <a:bodyPr/>
          <a:lstStyle/>
          <a:p>
            <a:fld id="{4BDBFFDF-50CC-4404-A8EF-C0228F735394}" type="slidenum">
              <a:rPr lang="ru-RU" smtClean="0"/>
              <a:pPr/>
              <a:t>22</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7. Станьте хорошим примером для подражания. В своей личной жизни избегая всех видов зависимости.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Как известно, истины веры не доказываются, а показываются. Наверное, один из самых лучших примеров – это образ людей, живущих в современном мире, но вопреки законам этого мира. И лучше всего, если эти люди – родители. Мы не должны забывать, что дети смотрят на нас. Малыши постоянно наблюдают и подражают. При своей, кажущейся </a:t>
            </a:r>
            <a:r>
              <a:rPr lang="ru-RU" sz="1200" kern="1200" dirty="0" err="1" smtClean="0">
                <a:solidFill>
                  <a:schemeClr val="tx1"/>
                </a:solidFill>
                <a:effectLst/>
                <a:latin typeface="+mn-lt"/>
                <a:ea typeface="+mn-ea"/>
                <a:cs typeface="+mn-cs"/>
              </a:rPr>
              <a:t>несмышленности</a:t>
            </a:r>
            <a:r>
              <a:rPr lang="ru-RU" sz="1200" kern="1200" dirty="0" smtClean="0">
                <a:solidFill>
                  <a:schemeClr val="tx1"/>
                </a:solidFill>
                <a:effectLst/>
                <a:latin typeface="+mn-lt"/>
                <a:ea typeface="+mn-ea"/>
                <a:cs typeface="+mn-cs"/>
              </a:rPr>
              <a:t> они замечают все: как мы общаемся с людьми, как отзываемся о других, чему мы радуемся. Чем старше становится ребенок, тем критичнее он оценивает нас, тем лучше видит, где дела расходятся со словами. Поэтому, дорогие родители, установите хороший пример. Будьте хорошим образцом для подражания, ограничивая собственное время работы за компьютером и практикуя полный отказ от телевидения.</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23</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8. Вместо виртуальных игр займите ребенка практическими развивающими играми: конструктором, </a:t>
            </a:r>
            <a:r>
              <a:rPr lang="ru-RU" sz="1200" b="1" kern="1200" dirty="0" err="1" smtClean="0">
                <a:solidFill>
                  <a:schemeClr val="tx1"/>
                </a:solidFill>
                <a:effectLst/>
                <a:latin typeface="+mn-lt"/>
                <a:ea typeface="+mn-ea"/>
                <a:cs typeface="+mn-cs"/>
              </a:rPr>
              <a:t>пазлами</a:t>
            </a:r>
            <a:r>
              <a:rPr lang="ru-RU" sz="1200" b="1" kern="1200" dirty="0" smtClean="0">
                <a:solidFill>
                  <a:schemeClr val="tx1"/>
                </a:solidFill>
                <a:effectLst/>
                <a:latin typeface="+mn-lt"/>
                <a:ea typeface="+mn-ea"/>
                <a:cs typeface="+mn-cs"/>
              </a:rPr>
              <a:t>, рукоделием и ремеслами. Обратите внимание на развитие талантов и интеллекта.</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Для того, чтобы у ребенка было меньше искушений проводить свободное время за компьютером или просмотром телевизора, необходимо уделить должное внимание саморазвитию, к примеру: изучению английского языка, рисованию, либо игре на музыкальном инструменте, пению в хоре. Хорошо, когда в вашем доме звучит созидающая классическая музыка и христианские гимны. </a:t>
            </a:r>
          </a:p>
          <a:p>
            <a:r>
              <a:rPr lang="ru-RU" sz="1200" kern="1200" dirty="0" smtClean="0">
                <a:solidFill>
                  <a:schemeClr val="tx1"/>
                </a:solidFill>
                <a:effectLst/>
                <a:latin typeface="+mn-lt"/>
                <a:ea typeface="+mn-ea"/>
                <a:cs typeface="+mn-cs"/>
              </a:rPr>
              <a:t>К такой музыке надо приучать ребенка с первых лет жизни, и тогда, позже она станет лучшим противоядием от разрушительной поп- и рок-музыки.</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24</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9. Сделайте Библию первым и важнейшим учебником ребенка. Чтобы через усвоение ее принципов дети учились творить правду.</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Счастливы дети в тех семьях, где есть обычай собираться вместе и читать вслух Библию. «Библия должна стать первым учебником ребенка. Необходимо, чтобы родители давали мудрые наставления из этой Книги. Слово Божье надо сделать правилом жизни. Из него дети поймут, что Бог является их Отцом, и из прекрасных уроков Его Слова они познают Его характер. Посредством усвоения принципов Слова Божьего они научатся творить правду и проявлять здравый смысл». (Элен Уайт. Советы родителям, учителям и учащимся, с. 108, 109.)</a:t>
            </a:r>
          </a:p>
          <a:p>
            <a:r>
              <a:rPr lang="ru-RU" sz="1200" kern="1200" dirty="0" smtClean="0">
                <a:solidFill>
                  <a:schemeClr val="tx1"/>
                </a:solidFill>
                <a:effectLst/>
                <a:latin typeface="+mn-lt"/>
                <a:ea typeface="+mn-ea"/>
                <a:cs typeface="+mn-cs"/>
              </a:rPr>
              <a:t>Очень интересно детям также рассматривать различные картины на библейские и исторические темы, пейзажи, жанровые полотна – их можно обсуждать с детьми не только в музеях, но и рассматривая художественные альбомы.</a:t>
            </a:r>
          </a:p>
          <a:p>
            <a:r>
              <a:rPr lang="ru-RU" sz="1200" kern="1200" dirty="0" smtClean="0">
                <a:solidFill>
                  <a:schemeClr val="tx1"/>
                </a:solidFill>
                <a:effectLst/>
                <a:latin typeface="+mn-lt"/>
                <a:ea typeface="+mn-ea"/>
                <a:cs typeface="+mn-cs"/>
              </a:rPr>
              <a:t>Будьте рядом с детьми перед сном, чтобы, засыпая, они могли видеть ваш добрый любящий взгляд, а просыпаясь – бодрый, вдохновляющий и жизнерадостный дух. Пусть традиционный мультик на ночь заменит ваша история или к примеру из книги «Вечерние рассказы» доброго дядюшки Артура, содержание которого будет наполнено интересным сюжетом с поучительным смыслом. Через подобные рассказы ребенок научится отличать добро от зла и на примерах своих сверстников, героев этих историй, научится принимать в жизни важные решения.</a:t>
            </a:r>
          </a:p>
        </p:txBody>
      </p:sp>
      <p:sp>
        <p:nvSpPr>
          <p:cNvPr id="4" name="Номер слайда 3"/>
          <p:cNvSpPr>
            <a:spLocks noGrp="1"/>
          </p:cNvSpPr>
          <p:nvPr>
            <p:ph type="sldNum" sz="quarter" idx="10"/>
          </p:nvPr>
        </p:nvSpPr>
        <p:spPr/>
        <p:txBody>
          <a:bodyPr/>
          <a:lstStyle/>
          <a:p>
            <a:fld id="{4BDBFFDF-50CC-4404-A8EF-C0228F735394}" type="slidenum">
              <a:rPr lang="ru-RU" smtClean="0"/>
              <a:pPr/>
              <a:t>25</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10. Научите ребенка молиться и сами ежедневно молитесь за него и вместе с ним.</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Неотъемлемый элемент в жизни ребенка – это молитва. Находите время для того, чтобы помолиться вместе с вашим малышом перед школой, каким-то важным ответственным заданием, перед сном. Это лучшая защита от искушений, которые проявляются в форме телевизора и компьютера. В молитве обретается сила, чтобы противостоять греху.</a:t>
            </a:r>
          </a:p>
          <a:p>
            <a:r>
              <a:rPr lang="ru-RU" sz="1200" kern="1200" dirty="0" smtClean="0">
                <a:solidFill>
                  <a:schemeClr val="tx1"/>
                </a:solidFill>
                <a:effectLst/>
                <a:latin typeface="+mn-lt"/>
                <a:ea typeface="+mn-ea"/>
                <a:cs typeface="+mn-cs"/>
              </a:rPr>
              <a:t>Главной обязанностью родителей во все времена остается молитва за детей. Объясняя ребенку, как падший мир действует на его душу, как демоны «беседуют» с душой через помыслы, и откуда берутся помыслы, наверное, стоит сказать ему, что даже великие герои веры не могли своими силами противостоять этим искушениям. Но они, видя свою немощь, знали: «невозможное человеку – возможно Богу» (Лук.18.27.), они обращались к Богу с молитвой – и Он их защищал. Это урок и для нас, и для наших детей, которые в трудную минуту искушения могут помолиться Богу и получить помощь.</a:t>
            </a:r>
          </a:p>
          <a:p>
            <a:r>
              <a:rPr lang="ru-RU" sz="1200" kern="1200" dirty="0" smtClean="0">
                <a:solidFill>
                  <a:schemeClr val="tx1"/>
                </a:solidFill>
                <a:effectLst/>
                <a:latin typeface="+mn-lt"/>
                <a:ea typeface="+mn-ea"/>
                <a:cs typeface="+mn-cs"/>
              </a:rPr>
              <a:t>В конце наших размышлений хочется высказать три пожелания всем родителям и детям на эту тему:</a:t>
            </a: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BDBFFDF-50CC-4404-A8EF-C0228F735394}" type="slidenum">
              <a:rPr lang="ru-RU" smtClean="0"/>
              <a:pPr/>
              <a:t>26</a:t>
            </a:fld>
            <a:endParaRPr lang="ru-RU"/>
          </a:p>
        </p:txBody>
      </p:sp>
    </p:spTree>
    <p:extLst>
      <p:ext uri="{BB962C8B-B14F-4D97-AF65-F5344CB8AC3E}">
        <p14:creationId xmlns:p14="http://schemas.microsoft.com/office/powerpoint/2010/main" xmlns="" val="1526008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Пусть Бог благословит ваши усилия по воспитанию ваших детей.</a:t>
            </a:r>
          </a:p>
          <a:p>
            <a:r>
              <a:rPr lang="ru-RU" sz="1200" kern="1200" dirty="0" smtClean="0">
                <a:solidFill>
                  <a:schemeClr val="tx1"/>
                </a:solidFill>
                <a:effectLst/>
                <a:latin typeface="+mn-lt"/>
                <a:ea typeface="+mn-ea"/>
                <a:cs typeface="+mn-cs"/>
              </a:rPr>
              <a:t>Пусть Бог повернет и ваших детей к вам самим, чтобы эти отношения были крепкими и долговечными.</a:t>
            </a:r>
          </a:p>
          <a:p>
            <a:r>
              <a:rPr lang="ru-RU" sz="1200" kern="1200" dirty="0" smtClean="0">
                <a:solidFill>
                  <a:schemeClr val="tx1"/>
                </a:solidFill>
                <a:effectLst/>
                <a:latin typeface="+mn-lt"/>
                <a:ea typeface="+mn-ea"/>
                <a:cs typeface="+mn-cs"/>
              </a:rPr>
              <a:t>Пусть Бог благословит жить в любящих отношениях с детьми не только здесь, но и в вечности.</a:t>
            </a:r>
          </a:p>
          <a:p>
            <a:endParaRPr lang="ru-RU" dirty="0"/>
          </a:p>
        </p:txBody>
      </p:sp>
      <p:sp>
        <p:nvSpPr>
          <p:cNvPr id="4" name="Номер слайда 3"/>
          <p:cNvSpPr>
            <a:spLocks noGrp="1"/>
          </p:cNvSpPr>
          <p:nvPr>
            <p:ph type="sldNum" sz="quarter" idx="10"/>
          </p:nvPr>
        </p:nvSpPr>
        <p:spPr/>
        <p:txBody>
          <a:bodyPr/>
          <a:lstStyle/>
          <a:p>
            <a:fld id="{4BDBFFDF-50CC-4404-A8EF-C0228F735394}" type="slidenum">
              <a:rPr lang="ru-RU" smtClean="0"/>
              <a:pPr/>
              <a:t>27</a:t>
            </a:fld>
            <a:endParaRPr lang="ru-RU"/>
          </a:p>
        </p:txBody>
      </p:sp>
    </p:spTree>
    <p:extLst>
      <p:ext uri="{BB962C8B-B14F-4D97-AF65-F5344CB8AC3E}">
        <p14:creationId xmlns:p14="http://schemas.microsoft.com/office/powerpoint/2010/main" xmlns="" val="2025800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7"/>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8"/>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03.01.2018</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xmlns="" val="42483997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xmlns="" val="252992073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xmlns="" val="130194702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7" name="Прямоугольник 6"/>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Гиперстимулирование</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 мозга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371631438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0" name="Прямоугольник 9"/>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Эффект гипноза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86301200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Навязываются стереотипы</a:t>
            </a:r>
          </a:p>
        </p:txBody>
      </p:sp>
    </p:spTree>
    <p:extLst>
      <p:ext uri="{BB962C8B-B14F-4D97-AF65-F5344CB8AC3E}">
        <p14:creationId xmlns:p14="http://schemas.microsoft.com/office/powerpoint/2010/main" xmlns="" val="252121635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Вызывают невроз</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06047012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Способствует ожирению</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81132021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Повышает агрессию</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584844489"/>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Снижение иммунитета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602211099"/>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Путь к азартным играм</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87027167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Положительное отношение к миру злых духов</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75096813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Затормаживают развитие мозга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237203489"/>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Акцент на внешние данные</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3182416974"/>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0" name="Прямоугольник 9"/>
          <p:cNvSpPr/>
          <p:nvPr/>
        </p:nvSpPr>
        <p:spPr>
          <a:xfrm>
            <a:off x="2051720" y="267494"/>
            <a:ext cx="4654277"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Культивируются порочные черты </a:t>
            </a:r>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характера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29778365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Как помочь своему ребенку?</a:t>
            </a:r>
          </a:p>
        </p:txBody>
      </p:sp>
    </p:spTree>
    <p:extLst>
      <p:ext uri="{BB962C8B-B14F-4D97-AF65-F5344CB8AC3E}">
        <p14:creationId xmlns:p14="http://schemas.microsoft.com/office/powerpoint/2010/main" xmlns="" val="2147133340"/>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7" name="Прямоугольник 6"/>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Уделяйте больше времени ребенку</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620398995"/>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Покажите разницу между вредным и полезным</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402717003"/>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Замените искусственные стимуляторы</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3408008610"/>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Научите радости творчества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03390826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Найдите живого друга</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090484089"/>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Совершайте совместные прогулки</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183378598"/>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Будьте примером для подражания</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1198676571"/>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Прямоугольник 7"/>
          <p:cNvSpPr/>
          <p:nvPr/>
        </p:nvSpPr>
        <p:spPr>
          <a:xfrm>
            <a:off x="2051720" y="267494"/>
            <a:ext cx="691276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Обеспечьте развивающими играми</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744352886"/>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Приучите ребенка к Библии</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534667299"/>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9" name="Прямоугольник 8"/>
          <p:cNvSpPr/>
          <p:nvPr/>
        </p:nvSpPr>
        <p:spPr>
          <a:xfrm>
            <a:off x="2051720" y="267494"/>
            <a:ext cx="6912767"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rPr>
              <a:t>Научите ребенка молится</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ricket" pitchFamily="2" charset="0"/>
            </a:endParaRPr>
          </a:p>
        </p:txBody>
      </p:sp>
    </p:spTree>
    <p:extLst>
      <p:ext uri="{BB962C8B-B14F-4D97-AF65-F5344CB8AC3E}">
        <p14:creationId xmlns:p14="http://schemas.microsoft.com/office/powerpoint/2010/main" xmlns="" val="245034011"/>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xmlns="" val="110218985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TotalTime>
  <Words>3828</Words>
  <Application>Microsoft Office PowerPoint</Application>
  <PresentationFormat>Экран (16:9)</PresentationFormat>
  <Paragraphs>182</Paragraphs>
  <Slides>27</Slides>
  <Notes>27</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27</vt:i4>
      </vt:variant>
    </vt:vector>
  </HeadingPairs>
  <TitlesOfParts>
    <vt:vector size="31" baseType="lpstr">
      <vt:lpstr>Arial</vt:lpstr>
      <vt:lpstr>Cricket</vt:lpstr>
      <vt:lpstr>Calibri</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Луговой Павел</dc:creator>
  <cp:lastModifiedBy>Piter Sirotkin</cp:lastModifiedBy>
  <cp:revision>105</cp:revision>
  <dcterms:created xsi:type="dcterms:W3CDTF">2017-08-06T16:06:22Z</dcterms:created>
  <dcterms:modified xsi:type="dcterms:W3CDTF">2018-01-03T18:27:29Z</dcterms:modified>
</cp:coreProperties>
</file>